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sldIdLst>
    <p:sldId id="256" r:id="rId3"/>
    <p:sldId id="257" r:id="rId4"/>
    <p:sldId id="260" r:id="rId5"/>
    <p:sldId id="261" r:id="rId6"/>
    <p:sldId id="262" r:id="rId7"/>
    <p:sldId id="276" r:id="rId8"/>
    <p:sldId id="285" r:id="rId9"/>
    <p:sldId id="288" r:id="rId10"/>
    <p:sldId id="289" r:id="rId11"/>
    <p:sldId id="277" r:id="rId12"/>
    <p:sldId id="299" r:id="rId13"/>
    <p:sldId id="300" r:id="rId14"/>
    <p:sldId id="311" r:id="rId15"/>
    <p:sldId id="298" r:id="rId16"/>
    <p:sldId id="297" r:id="rId17"/>
    <p:sldId id="304" r:id="rId18"/>
    <p:sldId id="306" r:id="rId19"/>
    <p:sldId id="292" r:id="rId20"/>
    <p:sldId id="307" r:id="rId21"/>
    <p:sldId id="308" r:id="rId22"/>
    <p:sldId id="301" r:id="rId23"/>
    <p:sldId id="279" r:id="rId24"/>
    <p:sldId id="309" r:id="rId25"/>
    <p:sldId id="310" r:id="rId26"/>
    <p:sldId id="27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2E"/>
    <a:srgbClr val="283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>
        <a:solidFill>
          <a:schemeClr val="accent1">
            <a:alpha val="3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20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01 </a:t>
          </a:r>
        </a:p>
        <a:p>
          <a:r>
            <a:rPr lang="en-US" sz="13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(Oct -  Nov)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>
        <a:solidFill>
          <a:srgbClr val="000F2E"/>
        </a:solidFill>
      </dgm:spPr>
      <dgm:t>
        <a:bodyPr lIns="108000" tIns="432000" rIns="288000" anchor="t" anchorCtr="0"/>
        <a:lstStyle/>
        <a:p>
          <a:pPr marL="0" lvl="0" indent="0" algn="just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Continuing work on the Gait and PPMI datasets to observe individual accuracy.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custT="1"/>
      <dgm:spPr>
        <a:solidFill>
          <a:schemeClr val="accent3">
            <a:alpha val="30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sz="20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03</a:t>
          </a:r>
        </a:p>
        <a:p>
          <a:r>
            <a:rPr lang="en-US" sz="13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(Jan - Feb)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 lIns="108000" tIns="432000" rIns="288000" anchor="t" anchorCtr="0"/>
        <a:lstStyle/>
        <a:p>
          <a:pPr>
            <a:lnSpc>
              <a:spcPts val="1500"/>
            </a:lnSpc>
          </a:pPr>
          <a:r>
            <a:rPr lang="en-US" sz="1400" dirty="0">
              <a:solidFill>
                <a:schemeClr val="bg2">
                  <a:lumMod val="75000"/>
                </a:schemeClr>
              </a:solidFill>
            </a:rPr>
            <a:t>Build Multi-Modal structure and try to feed the combined dataset to the model. 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custT="1"/>
      <dgm:spPr>
        <a:solidFill>
          <a:schemeClr val="accent2">
            <a:alpha val="30000"/>
          </a:schemeClr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sz="20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02</a:t>
          </a:r>
        </a:p>
        <a:p>
          <a:r>
            <a:rPr lang="en-US" sz="13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(Dec)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32CCB050-072A-41BF-BE1B-388CF53E5629}">
      <dgm:prSet custT="1"/>
      <dgm:spPr>
        <a:solidFill>
          <a:schemeClr val="accent4">
            <a:alpha val="3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sz="20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04</a:t>
          </a:r>
        </a:p>
        <a:p>
          <a:r>
            <a:rPr lang="en-US" sz="13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(Mar - Apr)</a:t>
          </a:r>
          <a:endParaRPr lang="ru-RU" sz="1300" b="1" dirty="0">
            <a:solidFill>
              <a:schemeClr val="bg2">
                <a:lumMod val="75000"/>
              </a:schemeClr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/>
        </a:p>
      </dgm:t>
    </dgm:pt>
    <dgm:pt modelId="{9E838AE2-4659-4603-ABC8-58DF4222C0D4}">
      <dgm:prSet custT="1"/>
      <dgm:spPr>
        <a:solidFill>
          <a:schemeClr val="accent5">
            <a:alpha val="30000"/>
          </a:schemeClr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sz="20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05</a:t>
          </a:r>
        </a:p>
        <a:p>
          <a:r>
            <a:rPr lang="en-US" sz="1300" b="1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(May)</a:t>
          </a:r>
          <a:endParaRPr lang="ru-RU" sz="1300" b="1" dirty="0">
            <a:solidFill>
              <a:schemeClr val="bg2">
                <a:lumMod val="75000"/>
              </a:schemeClr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5FC53805-9431-4BC8-ADB9-DABF59DE31C7}" type="parTrans" cxnId="{CF54291C-AAFD-4FA4-9A16-20CE892BA907}">
      <dgm:prSet/>
      <dgm:spPr/>
      <dgm:t>
        <a:bodyPr/>
        <a:lstStyle/>
        <a:p>
          <a:endParaRPr lang="ru-RU"/>
        </a:p>
      </dgm:t>
    </dgm:pt>
    <dgm:pt modelId="{61F1BCD3-232D-4C03-B56C-182BCB6108CD}" type="sibTrans" cxnId="{CF54291C-AAFD-4FA4-9A16-20CE892BA907}">
      <dgm:prSet/>
      <dgm:spPr/>
      <dgm:t>
        <a:bodyPr/>
        <a:lstStyle/>
        <a:p>
          <a:endParaRPr lang="ru-RU"/>
        </a:p>
      </dgm:t>
    </dgm:pt>
    <dgm:pt modelId="{04A40292-9119-41B2-B968-7B651F20675D}">
      <dgm:prSet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Validate error rate and accuracy on real time test data.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/>
        </a:p>
      </dgm:t>
    </dgm:pt>
    <dgm:pt modelId="{C8E903CE-0CFD-4D68-A857-80E14557005E}">
      <dgm:prSet custT="1"/>
      <dgm:spPr/>
      <dgm:t>
        <a:bodyPr lIns="108000" tIns="432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Report writing and Presentation.</a:t>
          </a:r>
        </a:p>
      </dgm:t>
    </dgm:pt>
    <dgm:pt modelId="{D5890537-0D77-4DA1-A100-62C393623468}" type="parTrans" cxnId="{17BD67AD-4331-49EC-BC4A-29404E891597}">
      <dgm:prSet/>
      <dgm:spPr/>
      <dgm:t>
        <a:bodyPr/>
        <a:lstStyle/>
        <a:p>
          <a:endParaRPr lang="en-US"/>
        </a:p>
      </dgm:t>
    </dgm:pt>
    <dgm:pt modelId="{862799CE-00F4-4DD6-894E-A487503F8DE6}" type="sibTrans" cxnId="{17BD67AD-4331-49EC-BC4A-29404E891597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>
        <a:solidFill>
          <a:srgbClr val="000F2E"/>
        </a:solidFill>
      </dgm:spPr>
      <dgm:t>
        <a:bodyPr lIns="108000" tIns="432000" rIns="288000" anchor="t" anchorCtr="0"/>
        <a:lstStyle/>
        <a:p>
          <a:pPr algn="l">
            <a:lnSpc>
              <a:spcPts val="1500"/>
            </a:lnSpc>
          </a:pPr>
          <a:r>
            <a:rPr lang="en-US" sz="1400" dirty="0">
              <a:solidFill>
                <a:schemeClr val="bg2">
                  <a:lumMod val="75000"/>
                </a:schemeClr>
              </a:solidFill>
            </a:rPr>
            <a:t>Work on combining features from two different modalities.</a:t>
          </a: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 custLinFactNeighborX="-1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046455-4EBB-40A8-838B-B584850A8B8E}" type="pres">
      <dgm:prSet presAssocID="{32CCB050-072A-41BF-BE1B-388CF53E562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  <dgm:pt modelId="{AB144E95-E2AA-430B-870C-A44D04CCB5A8}" type="pres">
      <dgm:prSet presAssocID="{BF05D8EE-4413-4737-8721-DAF10D6CAB04}" presName="space" presStyleCnt="0"/>
      <dgm:spPr/>
    </dgm:pt>
    <dgm:pt modelId="{D0A9E9B9-B6D2-49AA-91D6-7CE223E637D0}" type="pres">
      <dgm:prSet presAssocID="{9E838AE2-4659-4603-ABC8-58DF4222C0D4}" presName="composite" presStyleCnt="0"/>
      <dgm:spPr/>
    </dgm:pt>
    <dgm:pt modelId="{0EE416CF-D8AE-41BD-BF35-9148040E1274}" type="pres">
      <dgm:prSet presAssocID="{9E838AE2-4659-4603-ABC8-58DF4222C0D4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559A9A18-D6AE-4459-8C7F-A17CAB50744A}" type="pres">
      <dgm:prSet presAssocID="{9E838AE2-4659-4603-ABC8-58DF4222C0D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F54B493-FCA8-4A1F-A2B1-FCB26CA9C396}" type="pres">
      <dgm:prSet presAssocID="{9E838AE2-4659-4603-ABC8-58DF4222C0D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73F5E39-8993-4D6C-9D92-8E8F41E329B8}" type="pres">
      <dgm:prSet presAssocID="{9E838AE2-4659-4603-ABC8-58DF4222C0D4}" presName="EmptyPlaceHolder" presStyleCnt="0"/>
      <dgm:spPr/>
    </dgm:pt>
  </dgm:ptLst>
  <dgm:cxnLst>
    <dgm:cxn modelId="{20190A0D-EF75-4224-80CC-FC8EBDEF2138}" type="presOf" srcId="{C8E903CE-0CFD-4D68-A857-80E14557005E}" destId="{7F54B493-FCA8-4A1F-A2B1-FCB26CA9C396}" srcOrd="0" destOrd="0" presId="urn:microsoft.com/office/officeart/2016/7/layout/AccentHomeChevronProcess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993A834D-F9E7-487D-A46B-FD9A309F5C59}" type="presOf" srcId="{04A40292-9119-41B2-B968-7B651F20675D}" destId="{1D84544C-5924-422B-9546-A86AE4927E4C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B636DF2-EC68-445F-B7E9-11D2D9235026}" type="presOf" srcId="{9E838AE2-4659-4603-ABC8-58DF4222C0D4}" destId="{559A9A18-D6AE-4459-8C7F-A17CAB50744A}" srcOrd="0" destOrd="0" presId="urn:microsoft.com/office/officeart/2016/7/layout/AccentHomeChevronProcess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5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6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  <dgm:cxn modelId="{6BC4A82E-C8CE-405D-BE38-CA09533ECB3A}" type="presParOf" srcId="{594BF422-752C-42F3-A230-3D0E6AE9A886}" destId="{AB144E95-E2AA-430B-870C-A44D04CCB5A8}" srcOrd="7" destOrd="0" presId="urn:microsoft.com/office/officeart/2016/7/layout/AccentHomeChevronProcess"/>
    <dgm:cxn modelId="{B07B5F95-29F3-4EBA-881F-2F9C82CD9290}" type="presParOf" srcId="{594BF422-752C-42F3-A230-3D0E6AE9A886}" destId="{D0A9E9B9-B6D2-49AA-91D6-7CE223E637D0}" srcOrd="8" destOrd="0" presId="urn:microsoft.com/office/officeart/2016/7/layout/AccentHomeChevronProcess"/>
    <dgm:cxn modelId="{6DCE379C-942E-4A9E-8128-B2C269A9781F}" type="presParOf" srcId="{D0A9E9B9-B6D2-49AA-91D6-7CE223E637D0}" destId="{0EE416CF-D8AE-41BD-BF35-9148040E1274}" srcOrd="0" destOrd="0" presId="urn:microsoft.com/office/officeart/2016/7/layout/AccentHomeChevronProcess"/>
    <dgm:cxn modelId="{FE2C896A-6834-4EDF-8664-05B479C8F0ED}" type="presParOf" srcId="{D0A9E9B9-B6D2-49AA-91D6-7CE223E637D0}" destId="{559A9A18-D6AE-4459-8C7F-A17CAB50744A}" srcOrd="1" destOrd="0" presId="urn:microsoft.com/office/officeart/2016/7/layout/AccentHomeChevronProcess"/>
    <dgm:cxn modelId="{10CD1AE1-F5D1-4C7E-9DFC-2BC8AB439A36}" type="presParOf" srcId="{D0A9E9B9-B6D2-49AA-91D6-7CE223E637D0}" destId="{7F54B493-FCA8-4A1F-A2B1-FCB26CA9C396}" srcOrd="2" destOrd="0" presId="urn:microsoft.com/office/officeart/2016/7/layout/AccentHomeChevronProcess"/>
    <dgm:cxn modelId="{3BA0BF32-4C4F-4617-8C77-FB7B13572D62}" type="presParOf" srcId="{D0A9E9B9-B6D2-49AA-91D6-7CE223E637D0}" destId="{D73F5E39-8993-4D6C-9D92-8E8F41E329B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17535" y="1818523"/>
          <a:ext cx="2022395" cy="18303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145" y="2921237"/>
          <a:ext cx="2287909" cy="674131"/>
        </a:xfrm>
        <a:prstGeom prst="homePlate">
          <a:avLst>
            <a:gd name="adj" fmla="val 25000"/>
          </a:avLst>
        </a:prstGeom>
        <a:solidFill>
          <a:schemeClr val="accent1">
            <a:alpha val="3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01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(Oct -  Nov)</a:t>
          </a:r>
        </a:p>
      </dsp:txBody>
      <dsp:txXfrm>
        <a:off x="2145" y="2921237"/>
        <a:ext cx="2203643" cy="674131"/>
      </dsp:txXfrm>
    </dsp:sp>
    <dsp:sp modelId="{810D7AA7-A541-4507-BE7F-36CCF210089F}">
      <dsp:nvSpPr>
        <dsp:cNvPr id="0" name=""/>
        <dsp:cNvSpPr/>
      </dsp:nvSpPr>
      <dsp:spPr>
        <a:xfrm>
          <a:off x="185178" y="1008662"/>
          <a:ext cx="1857782" cy="1385235"/>
        </a:xfrm>
        <a:prstGeom prst="rect">
          <a:avLst/>
        </a:prstGeom>
        <a:solidFill>
          <a:srgbClr val="000F2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just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Continuing work on the Gait and PPMI datasets to observe individual accuracy.</a:t>
          </a:r>
        </a:p>
      </dsp:txBody>
      <dsp:txXfrm>
        <a:off x="185178" y="1008662"/>
        <a:ext cx="1857782" cy="1385235"/>
      </dsp:txXfrm>
    </dsp:sp>
    <dsp:sp modelId="{E41E7729-FD3F-426D-804C-45BD60BD762D}">
      <dsp:nvSpPr>
        <dsp:cNvPr id="0" name=""/>
        <dsp:cNvSpPr/>
      </dsp:nvSpPr>
      <dsp:spPr>
        <a:xfrm rot="5400000">
          <a:off x="1255978" y="1818523"/>
          <a:ext cx="2022395" cy="18303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175660" y="2921237"/>
          <a:ext cx="2287909" cy="674131"/>
        </a:xfrm>
        <a:prstGeom prst="chevron">
          <a:avLst>
            <a:gd name="adj" fmla="val 25000"/>
          </a:avLst>
        </a:prstGeom>
        <a:solidFill>
          <a:schemeClr val="accent2">
            <a:alpha val="3000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(Dec)</a:t>
          </a:r>
        </a:p>
      </dsp:txBody>
      <dsp:txXfrm>
        <a:off x="2344193" y="2921237"/>
        <a:ext cx="1950843" cy="674131"/>
      </dsp:txXfrm>
    </dsp:sp>
    <dsp:sp modelId="{5E07F9E4-149C-4A89-848F-4ABDD305F0C5}">
      <dsp:nvSpPr>
        <dsp:cNvPr id="0" name=""/>
        <dsp:cNvSpPr/>
      </dsp:nvSpPr>
      <dsp:spPr>
        <a:xfrm>
          <a:off x="2358692" y="1008662"/>
          <a:ext cx="1857782" cy="1385235"/>
        </a:xfrm>
        <a:prstGeom prst="rect">
          <a:avLst/>
        </a:prstGeom>
        <a:solidFill>
          <a:srgbClr val="000F2E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</a:rPr>
            <a:t>Work on combining features from two different modalities.</a:t>
          </a:r>
        </a:p>
      </dsp:txBody>
      <dsp:txXfrm>
        <a:off x="2358692" y="1008662"/>
        <a:ext cx="1857782" cy="1385235"/>
      </dsp:txXfrm>
    </dsp:sp>
    <dsp:sp modelId="{473F2067-7126-4D56-A328-5A8CFD3D8D52}">
      <dsp:nvSpPr>
        <dsp:cNvPr id="0" name=""/>
        <dsp:cNvSpPr/>
      </dsp:nvSpPr>
      <dsp:spPr>
        <a:xfrm rot="5400000">
          <a:off x="3429150" y="1818523"/>
          <a:ext cx="2022395" cy="18303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348831" y="2921237"/>
          <a:ext cx="2287909" cy="674131"/>
        </a:xfrm>
        <a:prstGeom prst="chevron">
          <a:avLst>
            <a:gd name="adj" fmla="val 25000"/>
          </a:avLst>
        </a:prstGeom>
        <a:solidFill>
          <a:schemeClr val="accent3">
            <a:alpha val="3000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(Jan - Feb)</a:t>
          </a:r>
        </a:p>
      </dsp:txBody>
      <dsp:txXfrm>
        <a:off x="4517364" y="2921237"/>
        <a:ext cx="1950843" cy="674131"/>
      </dsp:txXfrm>
    </dsp:sp>
    <dsp:sp modelId="{FD7B29F2-0D66-4B4B-BC8A-82DA23575305}">
      <dsp:nvSpPr>
        <dsp:cNvPr id="0" name=""/>
        <dsp:cNvSpPr/>
      </dsp:nvSpPr>
      <dsp:spPr>
        <a:xfrm>
          <a:off x="4531864" y="1008662"/>
          <a:ext cx="1857782" cy="138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62230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</a:rPr>
            <a:t>Build Multi-Modal structure and try to feed the combined dataset to the model. </a:t>
          </a:r>
        </a:p>
      </dsp:txBody>
      <dsp:txXfrm>
        <a:off x="4531864" y="1008662"/>
        <a:ext cx="1857782" cy="1385235"/>
      </dsp:txXfrm>
    </dsp:sp>
    <dsp:sp modelId="{7BF6E820-C6E3-4E2C-BB23-ADF9AD641C6B}">
      <dsp:nvSpPr>
        <dsp:cNvPr id="0" name=""/>
        <dsp:cNvSpPr/>
      </dsp:nvSpPr>
      <dsp:spPr>
        <a:xfrm rot="5400000">
          <a:off x="5603007" y="1818523"/>
          <a:ext cx="2022395" cy="18303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522688" y="2921237"/>
          <a:ext cx="2287909" cy="674131"/>
        </a:xfrm>
        <a:prstGeom prst="chevron">
          <a:avLst>
            <a:gd name="adj" fmla="val 25000"/>
          </a:avLst>
        </a:prstGeom>
        <a:solidFill>
          <a:schemeClr val="accent4">
            <a:alpha val="3000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(Mar - Apr)</a:t>
          </a:r>
          <a:endParaRPr lang="ru-RU" sz="1300" b="1" kern="1200" dirty="0">
            <a:solidFill>
              <a:schemeClr val="bg2">
                <a:lumMod val="75000"/>
              </a:schemeClr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6691221" y="2921237"/>
        <a:ext cx="1950843" cy="674131"/>
      </dsp:txXfrm>
    </dsp:sp>
    <dsp:sp modelId="{1D84544C-5924-422B-9546-A86AE4927E4C}">
      <dsp:nvSpPr>
        <dsp:cNvPr id="0" name=""/>
        <dsp:cNvSpPr/>
      </dsp:nvSpPr>
      <dsp:spPr>
        <a:xfrm>
          <a:off x="6705721" y="1008662"/>
          <a:ext cx="1857782" cy="138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Validate error rate and accuracy on real time test data.</a:t>
          </a:r>
        </a:p>
      </dsp:txBody>
      <dsp:txXfrm>
        <a:off x="6705721" y="1008662"/>
        <a:ext cx="1857782" cy="1385235"/>
      </dsp:txXfrm>
    </dsp:sp>
    <dsp:sp modelId="{0EE416CF-D8AE-41BD-BF35-9148040E1274}">
      <dsp:nvSpPr>
        <dsp:cNvPr id="0" name=""/>
        <dsp:cNvSpPr/>
      </dsp:nvSpPr>
      <dsp:spPr>
        <a:xfrm rot="5400000">
          <a:off x="7776522" y="1818523"/>
          <a:ext cx="2022395" cy="18303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9A18-D6AE-4459-8C7F-A17CAB50744A}">
      <dsp:nvSpPr>
        <dsp:cNvPr id="0" name=""/>
        <dsp:cNvSpPr/>
      </dsp:nvSpPr>
      <dsp:spPr>
        <a:xfrm>
          <a:off x="8696203" y="2921237"/>
          <a:ext cx="2287909" cy="674131"/>
        </a:xfrm>
        <a:prstGeom prst="chevron">
          <a:avLst>
            <a:gd name="adj" fmla="val 25000"/>
          </a:avLst>
        </a:prstGeom>
        <a:solidFill>
          <a:schemeClr val="accent5">
            <a:alpha val="3000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STAGE 05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(May)</a:t>
          </a:r>
          <a:endParaRPr lang="ru-RU" sz="1300" b="1" kern="1200" dirty="0">
            <a:solidFill>
              <a:schemeClr val="bg2">
                <a:lumMod val="75000"/>
              </a:schemeClr>
            </a:solidFill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8864736" y="2921237"/>
        <a:ext cx="1950843" cy="674131"/>
      </dsp:txXfrm>
    </dsp:sp>
    <dsp:sp modelId="{7F54B493-FCA8-4A1F-A2B1-FCB26CA9C396}">
      <dsp:nvSpPr>
        <dsp:cNvPr id="0" name=""/>
        <dsp:cNvSpPr/>
      </dsp:nvSpPr>
      <dsp:spPr>
        <a:xfrm>
          <a:off x="8879236" y="1008662"/>
          <a:ext cx="1857782" cy="1385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432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Report writing and Presentation.</a:t>
          </a:r>
        </a:p>
      </dsp:txBody>
      <dsp:txXfrm>
        <a:off x="8879236" y="1008662"/>
        <a:ext cx="1857782" cy="1385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Project Timeline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4522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04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8339" y="5310000"/>
            <a:ext cx="4536000" cy="15480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02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583" y="5310000"/>
            <a:ext cx="277847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01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330606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6626" y="5310000"/>
            <a:ext cx="310320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3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56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1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3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2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8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C4A8-C2EB-4D2A-A43E-BE19EA9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42BD-2E9C-46B7-AFF7-A440C094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F001-24C4-4191-A568-B1096B9A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5/11/2023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5E6E-ED1A-4700-A7E8-68DEBCDD6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6C46-B63C-4A83-8155-0AE7FABA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482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5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diagramData" Target="../diagrams/data1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5.png"/><Relationship Id="rId10" Type="http://schemas.openxmlformats.org/officeDocument/2006/relationships/image" Target="../media/image2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6052" y="641842"/>
            <a:ext cx="8693426" cy="21052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Predictive Analysis of Parkinson's Disease from Gait Sensor Data and Brain MRI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0294" y="5764696"/>
            <a:ext cx="4813178" cy="1093304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/>
              <a:t>Presented By:</a:t>
            </a:r>
          </a:p>
          <a:p>
            <a:pPr algn="ctr">
              <a:lnSpc>
                <a:spcPct val="120000"/>
              </a:lnSpc>
            </a:pPr>
            <a:r>
              <a:rPr lang="en-US" sz="2000" dirty="0"/>
              <a:t>Arunava Chaudhuri (2021CSM1020)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FF6EE-F41C-43B5-830E-7DAA059BD6AE}"/>
              </a:ext>
            </a:extLst>
          </p:cNvPr>
          <p:cNvSpPr txBox="1"/>
          <p:nvPr/>
        </p:nvSpPr>
        <p:spPr>
          <a:xfrm>
            <a:off x="248528" y="5589614"/>
            <a:ext cx="52238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Instructor: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Deepti R. Bathula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ctr"/>
            <a:r>
              <a:rPr lang="en-IN" sz="180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Assistant Professor</a:t>
            </a:r>
          </a:p>
          <a:p>
            <a:pPr algn="ctr"/>
            <a:r>
              <a:rPr lang="en-IN" sz="180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Department of Computer Science &amp; Engineering</a:t>
            </a:r>
            <a:endParaRPr lang="en-IN" sz="1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BD973-4F83-4263-8B50-9136D92DCCE9}"/>
              </a:ext>
            </a:extLst>
          </p:cNvPr>
          <p:cNvSpPr txBox="1"/>
          <p:nvPr/>
        </p:nvSpPr>
        <p:spPr>
          <a:xfrm>
            <a:off x="5461934" y="303288"/>
            <a:ext cx="450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CS799 PROJECT- II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25443-AEE8-4A7D-AB4D-67CDEB8E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294" y="2941571"/>
            <a:ext cx="1340233" cy="111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CE8126-D7C1-43D9-B7B7-36C9A8EA6C61}"/>
              </a:ext>
            </a:extLst>
          </p:cNvPr>
          <p:cNvSpPr txBox="1"/>
          <p:nvPr/>
        </p:nvSpPr>
        <p:spPr>
          <a:xfrm>
            <a:off x="4747962" y="4348699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Department of Computer Science and Engineering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Indian Institute of Technology, Ropar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2306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Datasets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310426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ea typeface="+mn-lt"/>
                <a:cs typeface="+mn-lt"/>
              </a:rPr>
              <a:t>Gait Analysis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Physionet Gait Database: Measures of gait from 93 patients with idiopathic PD and 73 healthy controls. </a:t>
            </a:r>
          </a:p>
          <a:p>
            <a:pPr marL="615950" lvl="1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615950" lvl="1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ea typeface="+mn-lt"/>
                <a:cs typeface="+mn-lt"/>
              </a:rPr>
              <a:t>Image and Clinical Data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Parkinson's Progressive Markers Initiative: To identify biomarkers of Parkinson’s disease (PD) onset and progression — a critical next step in the development of new and better treatments for PD.</a:t>
            </a:r>
          </a:p>
        </p:txBody>
      </p:sp>
    </p:spTree>
    <p:extLst>
      <p:ext uri="{BB962C8B-B14F-4D97-AF65-F5344CB8AC3E}">
        <p14:creationId xmlns:p14="http://schemas.microsoft.com/office/powerpoint/2010/main" val="5954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Phase 1 Summary : 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Explored the gait analysis data.</a:t>
            </a:r>
          </a:p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Trained a CNN model only with gait data.</a:t>
            </a:r>
          </a:p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Classified the Gait data with an accuracy of more than 87%.</a:t>
            </a:r>
          </a:p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Observe data distribution of the PPMI dataset.</a:t>
            </a:r>
          </a:p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Experimented PPMI dataset on different ML models.</a:t>
            </a:r>
          </a:p>
          <a:p>
            <a:pPr indent="-457200"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Neural Network model generates higher classification accuracy of 92%.  </a:t>
            </a:r>
          </a:p>
          <a:p>
            <a:pPr indent="-457200">
              <a:buFont typeface="Courier New" panose="02070309020205020404" pitchFamily="49" charset="0"/>
              <a:buChar char="o"/>
            </a:pPr>
            <a:endParaRPr lang="en-US" sz="3200" dirty="0">
              <a:cs typeface="Calibri"/>
            </a:endParaRPr>
          </a:p>
          <a:p>
            <a:pPr indent="-457200">
              <a:buFont typeface="Courier New" panose="02070309020205020404" pitchFamily="49" charset="0"/>
              <a:buChar char="o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4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77" y="2023103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 indent="-457200" algn="just">
              <a:lnSpc>
                <a:spcPct val="100000"/>
              </a:lnSpc>
              <a:spcAft>
                <a:spcPts val="11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cs typeface="Calibri"/>
              </a:rPr>
              <a:t>Used statistical approach (e.g. Minimum, Maximum, Mean, Median, Standard Deviation, Skewness, and Kurtosis ) to transform Gait data</a:t>
            </a:r>
          </a:p>
          <a:p>
            <a:pPr lvl="1" indent="-457200">
              <a:lnSpc>
                <a:spcPct val="100000"/>
              </a:lnSpc>
              <a:spcAft>
                <a:spcPts val="11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cs typeface="Calibri"/>
              </a:rPr>
              <a:t>Original Gait features transformed into 19x7=133 features corresponding to each subject.</a:t>
            </a:r>
          </a:p>
          <a:p>
            <a:pPr lvl="1" indent="-457200">
              <a:lnSpc>
                <a:spcPct val="100000"/>
              </a:lnSpc>
              <a:spcAft>
                <a:spcPts val="11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cs typeface="Calibri"/>
              </a:rPr>
              <a:t>Considered 7 visits data along with baseline visit for PPMI data which gives 1597 features.</a:t>
            </a:r>
          </a:p>
          <a:p>
            <a:pPr lvl="1" indent="-457200">
              <a:lnSpc>
                <a:spcPct val="100000"/>
              </a:lnSpc>
              <a:spcAft>
                <a:spcPts val="11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cs typeface="Calibri"/>
              </a:rPr>
              <a:t>Separated both the data based on each class distribution.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62363-44B9-ACED-956D-45C66B0D541F}"/>
              </a:ext>
            </a:extLst>
          </p:cNvPr>
          <p:cNvSpPr txBox="1"/>
          <p:nvPr/>
        </p:nvSpPr>
        <p:spPr>
          <a:xfrm>
            <a:off x="571677" y="931552"/>
            <a:ext cx="60429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(a) Data Preparation </a:t>
            </a:r>
            <a:r>
              <a:rPr kumimoji="0" lang="en-US" sz="4000" b="0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: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107F2-73AF-BEC0-C13B-1EB2868DF719}"/>
              </a:ext>
            </a:extLst>
          </p:cNvPr>
          <p:cNvSpPr txBox="1"/>
          <p:nvPr/>
        </p:nvSpPr>
        <p:spPr>
          <a:xfrm>
            <a:off x="132520" y="100555"/>
            <a:ext cx="7275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Multimodal Analysis 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217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162363-44B9-ACED-956D-45C66B0D541F}"/>
              </a:ext>
            </a:extLst>
          </p:cNvPr>
          <p:cNvSpPr txBox="1"/>
          <p:nvPr/>
        </p:nvSpPr>
        <p:spPr>
          <a:xfrm>
            <a:off x="282480" y="0"/>
            <a:ext cx="5804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(b) Data Generation </a:t>
            </a:r>
            <a:r>
              <a:rPr kumimoji="0" lang="en-US" sz="4000" b="0" i="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:</a:t>
            </a:r>
            <a:endParaRPr lang="en-IN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0F31-91B6-A50E-3D36-9B5D47B4E329}"/>
              </a:ext>
            </a:extLst>
          </p:cNvPr>
          <p:cNvSpPr txBox="1"/>
          <p:nvPr/>
        </p:nvSpPr>
        <p:spPr>
          <a:xfrm>
            <a:off x="4640055" y="6208989"/>
            <a:ext cx="352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Montserrat" panose="00000500000000000000" pitchFamily="2" charset="0"/>
              </a:rPr>
              <a:t>Data Generation Diagram</a:t>
            </a:r>
            <a:endParaRPr lang="en-IN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B281D6-D6A3-458E-567C-76E37F948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96" y="764760"/>
            <a:ext cx="8308207" cy="53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6A0E2-D3E0-69F1-6C51-39915131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745850"/>
            <a:ext cx="11913704" cy="593324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59B159-942F-A193-AAB2-ADFCB5AC41D8}"/>
              </a:ext>
            </a:extLst>
          </p:cNvPr>
          <p:cNvSpPr/>
          <p:nvPr/>
        </p:nvSpPr>
        <p:spPr>
          <a:xfrm>
            <a:off x="5773579" y="2476291"/>
            <a:ext cx="914400" cy="30384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B479A-4978-DECF-47C6-AF3906A0E54A}"/>
              </a:ext>
            </a:extLst>
          </p:cNvPr>
          <p:cNvSpPr txBox="1"/>
          <p:nvPr/>
        </p:nvSpPr>
        <p:spPr>
          <a:xfrm rot="16200000">
            <a:off x="5148997" y="3626196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Gait Network Features </a:t>
            </a:r>
          </a:p>
          <a:p>
            <a:pPr algn="ctr"/>
            <a:r>
              <a:rPr lang="en-US" dirty="0"/>
              <a:t>+ </a:t>
            </a:r>
          </a:p>
          <a:p>
            <a:pPr algn="ctr"/>
            <a:r>
              <a:rPr lang="en-US" dirty="0"/>
              <a:t>PPMI Network Features</a:t>
            </a:r>
            <a:endParaRPr lang="en-IN" dirty="0"/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DC43635B-C79C-FDBC-0FF6-8B2BC0B8DB4D}"/>
              </a:ext>
            </a:extLst>
          </p:cNvPr>
          <p:cNvSpPr/>
          <p:nvPr/>
        </p:nvSpPr>
        <p:spPr>
          <a:xfrm>
            <a:off x="4779662" y="4015409"/>
            <a:ext cx="993915" cy="631340"/>
          </a:xfrm>
          <a:prstGeom prst="bentArrow">
            <a:avLst>
              <a:gd name="adj1" fmla="val 8733"/>
              <a:gd name="adj2" fmla="val 24138"/>
              <a:gd name="adj3" fmla="val 25000"/>
              <a:gd name="adj4" fmla="val 1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5648A340-62D9-7421-D431-2080F6F9C274}"/>
              </a:ext>
            </a:extLst>
          </p:cNvPr>
          <p:cNvSpPr/>
          <p:nvPr/>
        </p:nvSpPr>
        <p:spPr>
          <a:xfrm flipV="1">
            <a:off x="4779662" y="3268233"/>
            <a:ext cx="993914" cy="631340"/>
          </a:xfrm>
          <a:prstGeom prst="bentArrow">
            <a:avLst>
              <a:gd name="adj1" fmla="val 8764"/>
              <a:gd name="adj2" fmla="val 16935"/>
              <a:gd name="adj3" fmla="val 25000"/>
              <a:gd name="adj4" fmla="val 247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D4B2C86-9D6F-D3E4-5E54-2155561DE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35" y="1343234"/>
            <a:ext cx="3214390" cy="5279540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F5E31CD3-EAFB-BB0E-423D-03B358491349}"/>
              </a:ext>
            </a:extLst>
          </p:cNvPr>
          <p:cNvSpPr/>
          <p:nvPr/>
        </p:nvSpPr>
        <p:spPr>
          <a:xfrm>
            <a:off x="2456812" y="2274267"/>
            <a:ext cx="337056" cy="404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219F3FD-9BA2-A246-8664-325508FFA5AA}"/>
              </a:ext>
            </a:extLst>
          </p:cNvPr>
          <p:cNvSpPr/>
          <p:nvPr/>
        </p:nvSpPr>
        <p:spPr>
          <a:xfrm>
            <a:off x="2456813" y="5048920"/>
            <a:ext cx="337056" cy="404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F4ADEF-2BB2-DE06-5071-37BD8B9ABF73}"/>
              </a:ext>
            </a:extLst>
          </p:cNvPr>
          <p:cNvSpPr txBox="1"/>
          <p:nvPr/>
        </p:nvSpPr>
        <p:spPr>
          <a:xfrm>
            <a:off x="4407730" y="1344123"/>
            <a:ext cx="993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Gait Network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043D5-039C-38C5-ADCD-FD56E499987A}"/>
              </a:ext>
            </a:extLst>
          </p:cNvPr>
          <p:cNvSpPr txBox="1"/>
          <p:nvPr/>
        </p:nvSpPr>
        <p:spPr>
          <a:xfrm>
            <a:off x="3837194" y="3843368"/>
            <a:ext cx="918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PPMI Network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7714C9-9B25-926C-EC80-61A18886F4DB}"/>
              </a:ext>
            </a:extLst>
          </p:cNvPr>
          <p:cNvSpPr txBox="1"/>
          <p:nvPr/>
        </p:nvSpPr>
        <p:spPr>
          <a:xfrm>
            <a:off x="5520057" y="1549022"/>
            <a:ext cx="1391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Features Concatenation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83191-45C7-C490-500E-5C6C466216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" y="3609347"/>
            <a:ext cx="2196515" cy="3013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4C6C6-8466-C7D2-D69F-71EC504759C0}"/>
              </a:ext>
            </a:extLst>
          </p:cNvPr>
          <p:cNvSpPr txBox="1"/>
          <p:nvPr/>
        </p:nvSpPr>
        <p:spPr>
          <a:xfrm>
            <a:off x="7877387" y="1434294"/>
            <a:ext cx="1705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Siamese Network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A8B1EC-C18A-A68B-CDD3-E9D059388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" y="1343233"/>
            <a:ext cx="2166369" cy="2085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D720B-093D-6DBD-351F-89C3CA787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79" y="1856798"/>
            <a:ext cx="4510108" cy="4682549"/>
          </a:xfrm>
          <a:prstGeom prst="rect">
            <a:avLst/>
          </a:prstGeom>
        </p:spPr>
      </p:pic>
      <p:sp>
        <p:nvSpPr>
          <p:cNvPr id="22" name="Arrow: Bent 21">
            <a:extLst>
              <a:ext uri="{FF2B5EF4-FFF2-40B4-BE49-F238E27FC236}">
                <a16:creationId xmlns:a16="http://schemas.microsoft.com/office/drawing/2014/main" id="{61BE035C-B648-F90F-09F6-8E890523D88C}"/>
              </a:ext>
            </a:extLst>
          </p:cNvPr>
          <p:cNvSpPr/>
          <p:nvPr/>
        </p:nvSpPr>
        <p:spPr>
          <a:xfrm flipH="1">
            <a:off x="10800521" y="3210315"/>
            <a:ext cx="212032" cy="80509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FBF29A03-E17C-93ED-AF8A-4DA0918012FF}"/>
              </a:ext>
            </a:extLst>
          </p:cNvPr>
          <p:cNvSpPr/>
          <p:nvPr/>
        </p:nvSpPr>
        <p:spPr>
          <a:xfrm rot="10800000">
            <a:off x="10800519" y="4015409"/>
            <a:ext cx="212034" cy="9298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D83A4D-E4C3-BAFF-81FD-450E60D6EC79}"/>
              </a:ext>
            </a:extLst>
          </p:cNvPr>
          <p:cNvSpPr/>
          <p:nvPr/>
        </p:nvSpPr>
        <p:spPr>
          <a:xfrm>
            <a:off x="11012553" y="3995527"/>
            <a:ext cx="212032" cy="112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8B6C21E-2000-FA1D-C48A-5C50AB8994E7}"/>
              </a:ext>
            </a:extLst>
          </p:cNvPr>
          <p:cNvSpPr/>
          <p:nvPr/>
        </p:nvSpPr>
        <p:spPr>
          <a:xfrm>
            <a:off x="11300936" y="3101009"/>
            <a:ext cx="678021" cy="19479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EAE8D3-56A2-0D03-FE7C-CB0BC4212FB2}"/>
              </a:ext>
            </a:extLst>
          </p:cNvPr>
          <p:cNvSpPr txBox="1"/>
          <p:nvPr/>
        </p:nvSpPr>
        <p:spPr>
          <a:xfrm rot="16200000">
            <a:off x="10779493" y="3867076"/>
            <a:ext cx="1720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Vectors for Combined Data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1F439D-999F-9E98-E1AE-C969643E2828}"/>
              </a:ext>
            </a:extLst>
          </p:cNvPr>
          <p:cNvSpPr txBox="1"/>
          <p:nvPr/>
        </p:nvSpPr>
        <p:spPr>
          <a:xfrm>
            <a:off x="261829" y="-85147"/>
            <a:ext cx="10373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(b) Multimodal Siamese Network: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419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 animBg="1"/>
      <p:bldP spid="36" grpId="0" animBg="1"/>
      <p:bldP spid="37" grpId="0" animBg="1"/>
      <p:bldP spid="42" grpId="0"/>
      <p:bldP spid="43" grpId="0"/>
      <p:bldP spid="44" grpId="0"/>
      <p:bldP spid="11" grpId="0"/>
      <p:bldP spid="22" grpId="0" animBg="1"/>
      <p:bldP spid="23" grpId="0" animBg="1"/>
      <p:bldP spid="24" grpId="0" animBg="1"/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3554C57-BA6D-4666-93CD-FFE34902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2" y="778978"/>
            <a:ext cx="4495800" cy="59626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23A3-4375-2A88-8452-C6BF20EF1912}"/>
              </a:ext>
            </a:extLst>
          </p:cNvPr>
          <p:cNvCxnSpPr>
            <a:cxnSpLocks/>
          </p:cNvCxnSpPr>
          <p:nvPr/>
        </p:nvCxnSpPr>
        <p:spPr>
          <a:xfrm>
            <a:off x="215632" y="2810146"/>
            <a:ext cx="44958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CCA61B-95B6-6DB0-9D0A-9A8763C445C7}"/>
              </a:ext>
            </a:extLst>
          </p:cNvPr>
          <p:cNvCxnSpPr>
            <a:cxnSpLocks/>
          </p:cNvCxnSpPr>
          <p:nvPr/>
        </p:nvCxnSpPr>
        <p:spPr>
          <a:xfrm>
            <a:off x="190500" y="4831938"/>
            <a:ext cx="44958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E82DCD-7553-7C6B-1C5D-040A3C551AE7}"/>
              </a:ext>
            </a:extLst>
          </p:cNvPr>
          <p:cNvCxnSpPr>
            <a:cxnSpLocks/>
          </p:cNvCxnSpPr>
          <p:nvPr/>
        </p:nvCxnSpPr>
        <p:spPr>
          <a:xfrm>
            <a:off x="9356035" y="3760304"/>
            <a:ext cx="202758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035E8-BA9D-0056-A60E-644F8835D694}"/>
              </a:ext>
            </a:extLst>
          </p:cNvPr>
          <p:cNvCxnSpPr>
            <a:cxnSpLocks/>
          </p:cNvCxnSpPr>
          <p:nvPr/>
        </p:nvCxnSpPr>
        <p:spPr>
          <a:xfrm flipH="1" flipV="1">
            <a:off x="9342783" y="2305878"/>
            <a:ext cx="13252" cy="14544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70DFF2-8B19-9111-2309-C2654C878807}"/>
              </a:ext>
            </a:extLst>
          </p:cNvPr>
          <p:cNvCxnSpPr>
            <a:cxnSpLocks/>
          </p:cNvCxnSpPr>
          <p:nvPr/>
        </p:nvCxnSpPr>
        <p:spPr>
          <a:xfrm flipH="1">
            <a:off x="8779564" y="3760303"/>
            <a:ext cx="576471" cy="6632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BEAF195-D111-D54D-B6C6-7FAC6F049B75}"/>
              </a:ext>
            </a:extLst>
          </p:cNvPr>
          <p:cNvSpPr/>
          <p:nvPr/>
        </p:nvSpPr>
        <p:spPr>
          <a:xfrm>
            <a:off x="6957391" y="1510748"/>
            <a:ext cx="4678018" cy="36708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AF3184-AD24-1DD7-F88B-89FA66DF7870}"/>
              </a:ext>
            </a:extLst>
          </p:cNvPr>
          <p:cNvSpPr txBox="1"/>
          <p:nvPr/>
        </p:nvSpPr>
        <p:spPr>
          <a:xfrm>
            <a:off x="7851913" y="1676400"/>
            <a:ext cx="3008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Embedding Space</a:t>
            </a:r>
            <a:endParaRPr lang="en-IN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B52F88FF-16DE-DA4E-9580-0A774C68C2D2}"/>
              </a:ext>
            </a:extLst>
          </p:cNvPr>
          <p:cNvSpPr/>
          <p:nvPr/>
        </p:nvSpPr>
        <p:spPr>
          <a:xfrm>
            <a:off x="10031896" y="2623930"/>
            <a:ext cx="251791" cy="231910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92D050"/>
              </a:solidFill>
            </a:endParaRP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D1822AD-3AEB-77D9-3303-4EC76684C978}"/>
              </a:ext>
            </a:extLst>
          </p:cNvPr>
          <p:cNvSpPr/>
          <p:nvPr/>
        </p:nvSpPr>
        <p:spPr>
          <a:xfrm>
            <a:off x="9780105" y="4246169"/>
            <a:ext cx="251791" cy="2319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C8042AB1-02FC-C609-80F7-E14B34E4CC01}"/>
              </a:ext>
            </a:extLst>
          </p:cNvPr>
          <p:cNvSpPr/>
          <p:nvPr/>
        </p:nvSpPr>
        <p:spPr>
          <a:xfrm>
            <a:off x="8779564" y="3390572"/>
            <a:ext cx="251791" cy="23191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299373-1A29-898B-C699-E40ADED3263D}"/>
              </a:ext>
            </a:extLst>
          </p:cNvPr>
          <p:cNvCxnSpPr>
            <a:cxnSpLocks/>
          </p:cNvCxnSpPr>
          <p:nvPr/>
        </p:nvCxnSpPr>
        <p:spPr>
          <a:xfrm>
            <a:off x="4762216" y="1546986"/>
            <a:ext cx="5097401" cy="11446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B81D45-EFE0-05AC-D1E5-7DD0D1F1C012}"/>
              </a:ext>
            </a:extLst>
          </p:cNvPr>
          <p:cNvCxnSpPr>
            <a:cxnSpLocks/>
          </p:cNvCxnSpPr>
          <p:nvPr/>
        </p:nvCxnSpPr>
        <p:spPr>
          <a:xfrm flipV="1">
            <a:off x="4762216" y="3500817"/>
            <a:ext cx="3845070" cy="2594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11FFB9-4162-4CC4-44F3-6F2C93FB4E65}"/>
              </a:ext>
            </a:extLst>
          </p:cNvPr>
          <p:cNvCxnSpPr>
            <a:cxnSpLocks/>
          </p:cNvCxnSpPr>
          <p:nvPr/>
        </p:nvCxnSpPr>
        <p:spPr>
          <a:xfrm flipV="1">
            <a:off x="4762216" y="4478079"/>
            <a:ext cx="4819106" cy="14167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02A025A-0096-9B2E-4508-AE131A62C604}"/>
              </a:ext>
            </a:extLst>
          </p:cNvPr>
          <p:cNvSpPr/>
          <p:nvPr/>
        </p:nvSpPr>
        <p:spPr>
          <a:xfrm rot="5400000">
            <a:off x="9296400" y="5351654"/>
            <a:ext cx="319709" cy="395339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84743D-5DF0-80BE-3C98-6E328D300A08}"/>
                  </a:ext>
                </a:extLst>
              </p:cNvPr>
              <p:cNvSpPr txBox="1"/>
              <p:nvPr/>
            </p:nvSpPr>
            <p:spPr>
              <a:xfrm>
                <a:off x="4079183" y="2357776"/>
                <a:ext cx="967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84743D-5DF0-80BE-3C98-6E328D30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183" y="2357776"/>
                <a:ext cx="967409" cy="307777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0E1790-EDD0-A3AC-7427-F6B4BC24722F}"/>
                  </a:ext>
                </a:extLst>
              </p:cNvPr>
              <p:cNvSpPr txBox="1"/>
              <p:nvPr/>
            </p:nvSpPr>
            <p:spPr>
              <a:xfrm>
                <a:off x="4128878" y="4423504"/>
                <a:ext cx="8680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0E1790-EDD0-A3AC-7427-F6B4BC247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878" y="4423504"/>
                <a:ext cx="868017" cy="30777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9B1583-7377-56AE-125E-C29286E56BC7}"/>
                  </a:ext>
                </a:extLst>
              </p:cNvPr>
              <p:cNvSpPr txBox="1"/>
              <p:nvPr/>
            </p:nvSpPr>
            <p:spPr>
              <a:xfrm>
                <a:off x="4175261" y="6471886"/>
                <a:ext cx="8216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79B1583-7377-56AE-125E-C29286E56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61" y="6471886"/>
                <a:ext cx="821634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8C86F5F-9C5B-4751-2434-5A8423F71864}"/>
                  </a:ext>
                </a:extLst>
              </p:cNvPr>
              <p:cNvSpPr txBox="1"/>
              <p:nvPr/>
            </p:nvSpPr>
            <p:spPr>
              <a:xfrm>
                <a:off x="258418" y="2380870"/>
                <a:ext cx="457199" cy="324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8C86F5F-9C5B-4751-2434-5A8423F71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8" y="2380870"/>
                <a:ext cx="457199" cy="324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5BE774-105D-9837-59A7-B7DB1E2CA544}"/>
                  </a:ext>
                </a:extLst>
              </p:cNvPr>
              <p:cNvSpPr txBox="1"/>
              <p:nvPr/>
            </p:nvSpPr>
            <p:spPr>
              <a:xfrm>
                <a:off x="320278" y="6355338"/>
                <a:ext cx="3953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5BE774-105D-9837-59A7-B7DB1E2CA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78" y="6355338"/>
                <a:ext cx="3953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1067F6-FFB6-4DEA-9F56-92029108D85B}"/>
                  </a:ext>
                </a:extLst>
              </p:cNvPr>
              <p:cNvSpPr txBox="1"/>
              <p:nvPr/>
            </p:nvSpPr>
            <p:spPr>
              <a:xfrm>
                <a:off x="294861" y="4373411"/>
                <a:ext cx="38431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D1067F6-FFB6-4DEA-9F56-92029108D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1" y="4373411"/>
                <a:ext cx="3843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7625C-8BCA-24A6-0F81-4AF23768AE72}"/>
                  </a:ext>
                </a:extLst>
              </p:cNvPr>
              <p:cNvSpPr txBox="1"/>
              <p:nvPr/>
            </p:nvSpPr>
            <p:spPr>
              <a:xfrm>
                <a:off x="9448801" y="3169296"/>
                <a:ext cx="2276358" cy="232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67625C-8BCA-24A6-0F81-4AF23768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1" y="3169296"/>
                <a:ext cx="2276358" cy="232051"/>
              </a:xfrm>
              <a:prstGeom prst="rect">
                <a:avLst/>
              </a:prstGeom>
              <a:blipFill>
                <a:blip r:embed="rId9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6BB71F-EADC-D41F-5344-0165C476EAD7}"/>
                  </a:ext>
                </a:extLst>
              </p:cNvPr>
              <p:cNvSpPr txBox="1"/>
              <p:nvPr/>
            </p:nvSpPr>
            <p:spPr>
              <a:xfrm>
                <a:off x="4929811" y="3731137"/>
                <a:ext cx="609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16BB71F-EADC-D41F-5344-0165C476E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11" y="3731137"/>
                <a:ext cx="609600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561249-85CF-E806-DF75-2A7C4B576B83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9024730" y="2821878"/>
            <a:ext cx="1044040" cy="5735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4C3C969-A1CA-5AA3-17E5-1540CBF4CB3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024730" y="3587764"/>
            <a:ext cx="792249" cy="69236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9A1A72-33E7-038D-5787-744D9100148B}"/>
                  </a:ext>
                </a:extLst>
              </p:cNvPr>
              <p:cNvSpPr txBox="1"/>
              <p:nvPr/>
            </p:nvSpPr>
            <p:spPr>
              <a:xfrm>
                <a:off x="6498750" y="5718385"/>
                <a:ext cx="6096000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𝑡𝑟𝑖𝑝𝑙𝑒𝑡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9A1A72-33E7-038D-5787-744D9100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50" y="5718385"/>
                <a:ext cx="6096000" cy="490199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E2FB4F-A3B4-C25A-5A4A-430DBDF17A65}"/>
                  </a:ext>
                </a:extLst>
              </p:cNvPr>
              <p:cNvSpPr txBox="1"/>
              <p:nvPr/>
            </p:nvSpPr>
            <p:spPr>
              <a:xfrm>
                <a:off x="8229600" y="6322954"/>
                <a:ext cx="225287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IN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E2FB4F-A3B4-C25A-5A4A-430DBDF1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6322954"/>
                <a:ext cx="2252870" cy="246221"/>
              </a:xfrm>
              <a:prstGeom prst="rect">
                <a:avLst/>
              </a:prstGeom>
              <a:blipFill>
                <a:blip r:embed="rId12"/>
                <a:stretch>
                  <a:fillRect b="-341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715C62B0-E224-9732-17C1-78E7A9B91723}"/>
              </a:ext>
            </a:extLst>
          </p:cNvPr>
          <p:cNvSpPr txBox="1"/>
          <p:nvPr/>
        </p:nvSpPr>
        <p:spPr>
          <a:xfrm>
            <a:off x="181783" y="-48950"/>
            <a:ext cx="6775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FFFFFF"/>
                </a:solidFill>
                <a:latin typeface="Montserrat"/>
                <a:cs typeface="Calibri Light"/>
                <a:sym typeface="Montserrat"/>
              </a:rPr>
              <a:t>(c) Triplet Loss Model</a:t>
            </a:r>
            <a:r>
              <a:rPr kumimoji="0" lang="en-US" sz="40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:</a:t>
            </a:r>
            <a:endParaRPr lang="en-IN" sz="4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5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8" grpId="0" animBg="1"/>
      <p:bldP spid="29" grpId="0" animBg="1"/>
      <p:bldP spid="30" grpId="0" animBg="1"/>
      <p:bldP spid="38" grpId="0" animBg="1"/>
      <p:bldP spid="40" grpId="0"/>
      <p:bldP spid="42" grpId="0"/>
      <p:bldP spid="44" grpId="0"/>
      <p:bldP spid="46" grpId="0"/>
      <p:bldP spid="48" grpId="0"/>
      <p:bldP spid="50" grpId="0"/>
      <p:bldP spid="51" grpId="0"/>
      <p:bldP spid="53" grpId="0"/>
      <p:bldP spid="6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617180-B0D8-7C14-7919-6B8A2988600D}"/>
              </a:ext>
            </a:extLst>
          </p:cNvPr>
          <p:cNvSpPr/>
          <p:nvPr/>
        </p:nvSpPr>
        <p:spPr>
          <a:xfrm>
            <a:off x="1392702" y="1744394"/>
            <a:ext cx="4703298" cy="32215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u="sng" dirty="0">
                <a:cs typeface="Calibri Light"/>
              </a:rPr>
              <a:t>(d) Result using Triplet Loss: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47A7D-108C-65B1-D2AF-0D6C19A5D42B}"/>
              </a:ext>
            </a:extLst>
          </p:cNvPr>
          <p:cNvSpPr txBox="1"/>
          <p:nvPr/>
        </p:nvSpPr>
        <p:spPr>
          <a:xfrm>
            <a:off x="6696223" y="1941342"/>
            <a:ext cx="5316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Training vs validation loss graph using Triplet loss function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BBBDC-4CCC-B840-68A7-716EC3AB1194}"/>
              </a:ext>
            </a:extLst>
          </p:cNvPr>
          <p:cNvSpPr txBox="1"/>
          <p:nvPr/>
        </p:nvSpPr>
        <p:spPr>
          <a:xfrm rot="10800000" flipH="1" flipV="1">
            <a:off x="6696223" y="2818319"/>
            <a:ext cx="4923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Similarity on combined test data.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6C72DD-1FF9-0051-BB7D-195E2CB5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02" y="1744394"/>
            <a:ext cx="4703298" cy="32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7FEC5-0B3C-3BBF-7412-711E808C2B57}"/>
              </a:ext>
            </a:extLst>
          </p:cNvPr>
          <p:cNvSpPr txBox="1"/>
          <p:nvPr/>
        </p:nvSpPr>
        <p:spPr>
          <a:xfrm>
            <a:off x="6696224" y="3561096"/>
            <a:ext cx="52182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Negative Similarity : 0.9735021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Positive Similarity : 0.9833172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6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0800" cy="763600"/>
          </a:xfrm>
        </p:spPr>
        <p:txBody>
          <a:bodyPr>
            <a:noAutofit/>
          </a:bodyPr>
          <a:lstStyle/>
          <a:p>
            <a:r>
              <a:rPr lang="en-US" sz="4400" u="sng" dirty="0">
                <a:cs typeface="Calibri Light"/>
              </a:rPr>
              <a:t>(e) Experiment on Test Dataset</a:t>
            </a:r>
            <a:r>
              <a:rPr lang="en-US" sz="4000" u="sng" dirty="0">
                <a:cs typeface="Calibri Light"/>
              </a:rPr>
              <a:t>:</a:t>
            </a:r>
            <a:endParaRPr lang="en-US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47A7D-108C-65B1-D2AF-0D6C19A5D42B}"/>
              </a:ext>
            </a:extLst>
          </p:cNvPr>
          <p:cNvSpPr txBox="1"/>
          <p:nvPr/>
        </p:nvSpPr>
        <p:spPr>
          <a:xfrm>
            <a:off x="2438400" y="6116882"/>
            <a:ext cx="1074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Training vs validation loss graph using Triplet loss function</a:t>
            </a:r>
            <a:endParaRPr lang="en-IN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2C6FBD-A7C6-5887-1317-E2FD16553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768297"/>
            <a:ext cx="11360800" cy="53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9054"/>
            <a:ext cx="11360800" cy="763600"/>
          </a:xfrm>
        </p:spPr>
        <p:txBody>
          <a:bodyPr>
            <a:noAutofit/>
          </a:bodyPr>
          <a:lstStyle/>
          <a:p>
            <a:r>
              <a:rPr lang="en-US" sz="4400" u="sng" dirty="0">
                <a:cs typeface="Calibri Light"/>
              </a:rPr>
              <a:t>Multi-Modality vs Single Modality Comparison :</a:t>
            </a:r>
            <a:endParaRPr lang="en-US" sz="44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262A5E-D5CA-E82C-3590-FDB2B7A808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27" y="1966118"/>
            <a:ext cx="8696946" cy="430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1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09054"/>
            <a:ext cx="11360800" cy="763600"/>
          </a:xfrm>
        </p:spPr>
        <p:txBody>
          <a:bodyPr>
            <a:noAutofit/>
          </a:bodyPr>
          <a:lstStyle/>
          <a:p>
            <a:r>
              <a:rPr lang="en-US" sz="4400" u="sng" dirty="0">
                <a:cs typeface="Calibri Light"/>
              </a:rPr>
              <a:t>Previous Research Comparison on PPMI Data :</a:t>
            </a:r>
            <a:endParaRPr lang="en-US" sz="44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FC86F9-784A-7246-E029-18B3373A50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05" y="1798820"/>
            <a:ext cx="9090992" cy="48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539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325" y="662561"/>
            <a:ext cx="1114775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Contents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1536633"/>
            <a:ext cx="10461950" cy="45552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 dirty="0">
                <a:ea typeface="+mn-lt"/>
                <a:cs typeface="+mn-lt"/>
              </a:rPr>
              <a:t>Introduction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Problem Statement</a:t>
            </a:r>
          </a:p>
          <a:p>
            <a:r>
              <a:rPr lang="en-US" sz="2800" dirty="0"/>
              <a:t>Literature Review </a:t>
            </a:r>
          </a:p>
          <a:p>
            <a:r>
              <a:rPr lang="en-US" sz="2800" dirty="0">
                <a:ea typeface="+mn-lt"/>
                <a:cs typeface="+mn-lt"/>
              </a:rPr>
              <a:t>Datasets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Phase 1 Summary</a:t>
            </a:r>
          </a:p>
          <a:p>
            <a:r>
              <a:rPr lang="en-US" sz="2800" dirty="0">
                <a:ea typeface="+mn-lt"/>
                <a:cs typeface="+mn-lt"/>
              </a:rPr>
              <a:t>Multi-Model Analysis</a:t>
            </a:r>
          </a:p>
          <a:p>
            <a:r>
              <a:rPr lang="en-US" sz="2800" dirty="0">
                <a:ea typeface="+mn-lt"/>
                <a:cs typeface="+mn-lt"/>
              </a:rPr>
              <a:t>Result</a:t>
            </a:r>
          </a:p>
          <a:p>
            <a:r>
              <a:rPr lang="en-US" sz="2800" dirty="0"/>
              <a:t>Model Comparison</a:t>
            </a:r>
          </a:p>
          <a:p>
            <a:r>
              <a:rPr lang="en-US" sz="2800" dirty="0">
                <a:ea typeface="+mn-lt"/>
                <a:cs typeface="+mn-lt"/>
              </a:rPr>
              <a:t>Future Development</a:t>
            </a:r>
          </a:p>
          <a:p>
            <a:r>
              <a:rPr lang="en-US" sz="2800" dirty="0">
                <a:ea typeface="+mn-lt"/>
                <a:cs typeface="+mn-lt"/>
              </a:rPr>
              <a:t>Conclusion</a:t>
            </a:r>
            <a:endParaRPr lang="en-US" sz="2800" dirty="0"/>
          </a:p>
          <a:p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D340B-C67D-49A8-ACCD-D3091CFE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29" y="379288"/>
            <a:ext cx="4666421" cy="5712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103194-7D57-F3E5-3CB4-5D9B1A1E11E6}"/>
              </a:ext>
            </a:extLst>
          </p:cNvPr>
          <p:cNvSpPr txBox="1"/>
          <p:nvPr/>
        </p:nvSpPr>
        <p:spPr>
          <a:xfrm>
            <a:off x="5776479" y="6290911"/>
            <a:ext cx="599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https://www.parkinsonsnsw.org.au/symptoms-and-complications/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0"/>
            <a:ext cx="11360800" cy="763600"/>
          </a:xfrm>
        </p:spPr>
        <p:txBody>
          <a:bodyPr>
            <a:noAutofit/>
          </a:bodyPr>
          <a:lstStyle/>
          <a:p>
            <a:r>
              <a:rPr lang="en-US" sz="4400" u="sng" dirty="0">
                <a:cs typeface="Calibri Light"/>
              </a:rPr>
              <a:t>Previous Research Comparison on Gait Data :</a:t>
            </a:r>
            <a:endParaRPr lang="en-US" sz="4400" u="sng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9279DC-A69B-E977-C709-2413AE941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79209"/>
              </p:ext>
            </p:extLst>
          </p:nvPr>
        </p:nvGraphicFramePr>
        <p:xfrm>
          <a:off x="2415654" y="1631322"/>
          <a:ext cx="7765576" cy="475943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449542">
                  <a:extLst>
                    <a:ext uri="{9D8B030D-6E8A-4147-A177-3AD203B41FA5}">
                      <a16:colId xmlns:a16="http://schemas.microsoft.com/office/drawing/2014/main" val="3020175930"/>
                    </a:ext>
                  </a:extLst>
                </a:gridCol>
                <a:gridCol w="1245617">
                  <a:extLst>
                    <a:ext uri="{9D8B030D-6E8A-4147-A177-3AD203B41FA5}">
                      <a16:colId xmlns:a16="http://schemas.microsoft.com/office/drawing/2014/main" val="2141340943"/>
                    </a:ext>
                  </a:extLst>
                </a:gridCol>
                <a:gridCol w="1490541">
                  <a:extLst>
                    <a:ext uri="{9D8B030D-6E8A-4147-A177-3AD203B41FA5}">
                      <a16:colId xmlns:a16="http://schemas.microsoft.com/office/drawing/2014/main" val="2228246072"/>
                    </a:ext>
                  </a:extLst>
                </a:gridCol>
                <a:gridCol w="1268471">
                  <a:extLst>
                    <a:ext uri="{9D8B030D-6E8A-4147-A177-3AD203B41FA5}">
                      <a16:colId xmlns:a16="http://schemas.microsoft.com/office/drawing/2014/main" val="861644088"/>
                    </a:ext>
                  </a:extLst>
                </a:gridCol>
                <a:gridCol w="1311405">
                  <a:extLst>
                    <a:ext uri="{9D8B030D-6E8A-4147-A177-3AD203B41FA5}">
                      <a16:colId xmlns:a16="http://schemas.microsoft.com/office/drawing/2014/main" val="42486737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Authors</a:t>
                      </a:r>
                      <a:endParaRPr lang="en-IN" sz="1600" b="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Accuracy</a:t>
                      </a:r>
                      <a:endParaRPr lang="en-IN" sz="1600" b="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Sensitivity</a:t>
                      </a:r>
                      <a:endParaRPr lang="en-IN" sz="1600" b="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Specificity</a:t>
                      </a:r>
                      <a:endParaRPr lang="en-IN" sz="1600" b="0" dirty="0">
                        <a:latin typeface="Montserrat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F1 Score</a:t>
                      </a:r>
                      <a:endParaRPr lang="en-IN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416579"/>
                  </a:ext>
                </a:extLst>
              </a:tr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Zeng et al. (2016)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98.92</a:t>
                      </a:r>
                      <a:r>
                        <a:rPr lang="en-US" sz="1400" dirty="0"/>
                        <a:t> 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98.63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NR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887564"/>
                  </a:ext>
                </a:extLst>
              </a:tr>
              <a:tr h="321447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Açici et al.  (2017)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98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99.1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95.7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0.98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801297"/>
                  </a:ext>
                </a:extLst>
              </a:tr>
              <a:tr h="362288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A¸suro˘glu et al. (2018)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99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97.8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99.5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4726825"/>
                  </a:ext>
                </a:extLst>
              </a:tr>
              <a:tr h="410566"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Zhao et al. (2018)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98.61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 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453116"/>
                  </a:ext>
                </a:extLst>
              </a:tr>
              <a:tr h="321447"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Noella et al.  (2019)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97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934219"/>
                  </a:ext>
                </a:extLst>
              </a:tr>
              <a:tr h="32144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Veeraragavan et al. (2020)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dirty="0"/>
                        <a:t>97.05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97.41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65448"/>
                  </a:ext>
                </a:extLst>
              </a:tr>
              <a:tr h="410566"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Xia et al. (2020)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99.07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a-DK" sz="1400" dirty="0"/>
                        <a:t>99.1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99.01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58270"/>
                  </a:ext>
                </a:extLst>
              </a:tr>
              <a:tr h="410566"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Priya et al.  (2020)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98.82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101365"/>
                  </a:ext>
                </a:extLst>
              </a:tr>
              <a:tr h="41056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Ghaderyan and Fathi (2021)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97.22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98.22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95.86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614207"/>
                  </a:ext>
                </a:extLst>
              </a:tr>
              <a:tr h="410566"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Liu et al. (2021)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99.22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a-DK" sz="1400" dirty="0"/>
                        <a:t>98.04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100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0.99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468223"/>
                  </a:ext>
                </a:extLst>
              </a:tr>
              <a:tr h="360956"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Tong et al. (2021)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99.23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 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400" dirty="0"/>
                        <a:t>NR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5560084"/>
                  </a:ext>
                </a:extLst>
              </a:tr>
              <a:tr h="3214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Proposed Method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99.2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98.52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  <a:endParaRPr lang="en-IN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24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11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Future  Development: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It can be extended towards classifying other serious diseases.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Adding more PPMI clinical diagnosis data.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Experiment with other fusion technique.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Better representation of Gait sensor Data.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>
              <a:cs typeface="Calibri"/>
            </a:endParaRP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484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A5AC-B286-4927-A556-E62F15F9785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0F2E"/>
            </a:solidFill>
          </a:ln>
        </p:spPr>
        <p:txBody>
          <a:bodyPr/>
          <a:lstStyle/>
          <a:p>
            <a:r>
              <a:rPr kumimoji="0" lang="en-US" sz="4800" b="0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Calibri Light"/>
                <a:sym typeface="Montserrat"/>
              </a:rPr>
              <a:t>Timeline :</a:t>
            </a:r>
            <a:endParaRPr lang="ru-RU" u="sng" dirty="0"/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3F3F2756-2E70-4E81-9B93-4AC1BABBE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3800614"/>
              </p:ext>
            </p:extLst>
          </p:nvPr>
        </p:nvGraphicFramePr>
        <p:xfrm>
          <a:off x="728662" y="1814513"/>
          <a:ext cx="10986259" cy="4494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6C3187-0E20-892A-2FF2-30813187EBFD}"/>
              </a:ext>
            </a:extLst>
          </p:cNvPr>
          <p:cNvSpPr/>
          <p:nvPr/>
        </p:nvSpPr>
        <p:spPr>
          <a:xfrm>
            <a:off x="709138" y="2224837"/>
            <a:ext cx="563830" cy="4946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7387F2-9D81-09A4-7923-52168BDF2DF3}"/>
              </a:ext>
            </a:extLst>
          </p:cNvPr>
          <p:cNvSpPr/>
          <p:nvPr/>
        </p:nvSpPr>
        <p:spPr>
          <a:xfrm>
            <a:off x="2890189" y="2216104"/>
            <a:ext cx="563831" cy="494675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78B48-2748-C32A-EB1B-4B49B0DF1EE8}"/>
              </a:ext>
            </a:extLst>
          </p:cNvPr>
          <p:cNvSpPr/>
          <p:nvPr/>
        </p:nvSpPr>
        <p:spPr>
          <a:xfrm>
            <a:off x="5045490" y="2224837"/>
            <a:ext cx="563830" cy="494675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A10ECF-89E7-8624-3545-90466B394927}"/>
              </a:ext>
            </a:extLst>
          </p:cNvPr>
          <p:cNvSpPr/>
          <p:nvPr/>
        </p:nvSpPr>
        <p:spPr>
          <a:xfrm>
            <a:off x="7239611" y="2228650"/>
            <a:ext cx="563830" cy="494675"/>
          </a:xfrm>
          <a:prstGeom prst="rect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4D30-9DE8-832C-585F-4DC38CDF09A4}"/>
              </a:ext>
            </a:extLst>
          </p:cNvPr>
          <p:cNvSpPr/>
          <p:nvPr/>
        </p:nvSpPr>
        <p:spPr>
          <a:xfrm>
            <a:off x="9399272" y="2250203"/>
            <a:ext cx="563830" cy="494675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Graphic 8" descr="Clock">
            <a:extLst>
              <a:ext uri="{FF2B5EF4-FFF2-40B4-BE49-F238E27FC236}">
                <a16:creationId xmlns:a16="http://schemas.microsoft.com/office/drawing/2014/main" id="{10738097-B442-B283-1C0B-17A243C4E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341" y="2251661"/>
            <a:ext cx="432000" cy="432000"/>
          </a:xfrm>
          <a:prstGeom prst="rect">
            <a:avLst/>
          </a:prstGeom>
        </p:spPr>
      </p:pic>
      <p:pic>
        <p:nvPicPr>
          <p:cNvPr id="10" name="Graphic 9" descr="Target">
            <a:extLst>
              <a:ext uri="{FF2B5EF4-FFF2-40B4-BE49-F238E27FC236}">
                <a16:creationId xmlns:a16="http://schemas.microsoft.com/office/drawing/2014/main" id="{5AF23EE2-0498-EADE-A9E2-09E352A97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0459" y="2250203"/>
            <a:ext cx="432000" cy="432000"/>
          </a:xfrm>
          <a:prstGeom prst="rect">
            <a:avLst/>
          </a:prstGeom>
        </p:spPr>
      </p:pic>
      <p:pic>
        <p:nvPicPr>
          <p:cNvPr id="12" name="Graphic 11" descr="Research">
            <a:extLst>
              <a:ext uri="{FF2B5EF4-FFF2-40B4-BE49-F238E27FC236}">
                <a16:creationId xmlns:a16="http://schemas.microsoft.com/office/drawing/2014/main" id="{A74C17D1-49F0-DC61-7BEB-057EF77949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2872" y="2278779"/>
            <a:ext cx="432000" cy="432000"/>
          </a:xfrm>
          <a:prstGeom prst="rect">
            <a:avLst/>
          </a:prstGeom>
        </p:spPr>
      </p:pic>
      <p:pic>
        <p:nvPicPr>
          <p:cNvPr id="13" name="Graphic 12" descr="Flip calendar">
            <a:extLst>
              <a:ext uri="{FF2B5EF4-FFF2-40B4-BE49-F238E27FC236}">
                <a16:creationId xmlns:a16="http://schemas.microsoft.com/office/drawing/2014/main" id="{48E6C01A-0E5D-90AA-D5AF-19DF1188C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65187" y="2266120"/>
            <a:ext cx="432000" cy="432000"/>
          </a:xfrm>
          <a:prstGeom prst="rect">
            <a:avLst/>
          </a:prstGeom>
        </p:spPr>
      </p:pic>
      <p:pic>
        <p:nvPicPr>
          <p:cNvPr id="14" name="Graphic 13" descr="Presentation with bar chart">
            <a:extLst>
              <a:ext uri="{FF2B5EF4-FFF2-40B4-BE49-F238E27FC236}">
                <a16:creationId xmlns:a16="http://schemas.microsoft.com/office/drawing/2014/main" id="{1EAE5357-ECD0-5F94-6D39-5FA8BB4B6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6691" y="2281540"/>
            <a:ext cx="432000" cy="432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7480BB-DE4F-81F5-7445-966490B742AD}"/>
              </a:ext>
            </a:extLst>
          </p:cNvPr>
          <p:cNvCxnSpPr>
            <a:cxnSpLocks/>
          </p:cNvCxnSpPr>
          <p:nvPr/>
        </p:nvCxnSpPr>
        <p:spPr>
          <a:xfrm>
            <a:off x="731188" y="1184223"/>
            <a:ext cx="3106294" cy="0"/>
          </a:xfrm>
          <a:prstGeom prst="line">
            <a:avLst/>
          </a:prstGeom>
          <a:ln w="69850">
            <a:solidFill>
              <a:srgbClr val="000F2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722468-0C86-57A4-B1AC-A8573C5347B5}"/>
              </a:ext>
            </a:extLst>
          </p:cNvPr>
          <p:cNvSpPr txBox="1"/>
          <p:nvPr/>
        </p:nvSpPr>
        <p:spPr>
          <a:xfrm>
            <a:off x="980510" y="5473722"/>
            <a:ext cx="1663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(Completed)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8E018-BB1E-8D80-7793-1A26EF4B2A30}"/>
              </a:ext>
            </a:extLst>
          </p:cNvPr>
          <p:cNvSpPr txBox="1"/>
          <p:nvPr/>
        </p:nvSpPr>
        <p:spPr>
          <a:xfrm>
            <a:off x="3185173" y="5473722"/>
            <a:ext cx="166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(Completed)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39DEED-C4E7-486C-8E19-FEC6C9D9DA8B}"/>
              </a:ext>
            </a:extLst>
          </p:cNvPr>
          <p:cNvSpPr txBox="1"/>
          <p:nvPr/>
        </p:nvSpPr>
        <p:spPr>
          <a:xfrm>
            <a:off x="5389836" y="5473722"/>
            <a:ext cx="1663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(Completed)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494900-F23E-6578-22B9-EE2D3F416188}"/>
              </a:ext>
            </a:extLst>
          </p:cNvPr>
          <p:cNvSpPr txBox="1"/>
          <p:nvPr/>
        </p:nvSpPr>
        <p:spPr>
          <a:xfrm>
            <a:off x="7594499" y="5440949"/>
            <a:ext cx="163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(Completed)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223972-B3DB-380F-756B-4E4A716B10FE}"/>
              </a:ext>
            </a:extLst>
          </p:cNvPr>
          <p:cNvSpPr txBox="1"/>
          <p:nvPr/>
        </p:nvSpPr>
        <p:spPr>
          <a:xfrm>
            <a:off x="9767291" y="5410023"/>
            <a:ext cx="163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(Completed)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64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Conclusion: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Experiment on Multi-Modal analysis based on Learned Feature fusion technique.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An Experiment on using features coming from different subjects.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An idea against the problem of missing modalities.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Successful in terms of reducing misclassification of data.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cs typeface="Calibri"/>
              </a:rPr>
              <a:t>Achieved better AUC and sensitivity.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26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2793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References: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536632"/>
            <a:ext cx="11360800" cy="504969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Cherubini and A. et al. Magnetic resonance support vector machine discriminates between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 and progressive supranuclear palsy.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 err="1">
                <a:cs typeface="Calibri"/>
              </a:rPr>
              <a:t>Glaab</a:t>
            </a:r>
            <a:r>
              <a:rPr lang="en-US" sz="3200" dirty="0">
                <a:cs typeface="Calibri"/>
              </a:rPr>
              <a:t> et al. Integrative analysis of blood metabolomics and pet brain neuroimaging data for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H. </a:t>
            </a:r>
            <a:r>
              <a:rPr lang="en-US" sz="3200" dirty="0" err="1">
                <a:cs typeface="Calibri"/>
              </a:rPr>
              <a:t>Hirschauer</a:t>
            </a:r>
            <a:r>
              <a:rPr lang="en-US" sz="3200" dirty="0">
                <a:cs typeface="Calibri"/>
              </a:rPr>
              <a:t> et al. Computer-aided diagnosis of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 using enhanced probabilistic neural network.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D. et al. Long. Automatic classification of early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 with multi-modal MR imaging.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Oliveira et al. Extraction, selection and comparison of features for an effective automated computer-aided diagnosis of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 based on [123i]</a:t>
            </a:r>
            <a:r>
              <a:rPr lang="en-US" sz="3200" dirty="0" err="1">
                <a:cs typeface="Calibri"/>
              </a:rPr>
              <a:t>fp-cit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spect</a:t>
            </a:r>
            <a:r>
              <a:rPr lang="en-US" sz="3200" dirty="0">
                <a:cs typeface="Calibri"/>
              </a:rPr>
              <a:t> images.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cs typeface="Calibri"/>
              </a:rPr>
              <a:t>R Prashanth et al. </a:t>
            </a:r>
            <a:r>
              <a:rPr lang="en-US" sz="3200" dirty="0" err="1">
                <a:cs typeface="Calibri"/>
              </a:rPr>
              <a:t>Highaccuracy</a:t>
            </a:r>
            <a:r>
              <a:rPr lang="en-US" sz="3200" dirty="0">
                <a:cs typeface="Calibri"/>
              </a:rPr>
              <a:t> detection of early </a:t>
            </a:r>
            <a:r>
              <a:rPr lang="en-US" sz="3200" dirty="0" err="1">
                <a:cs typeface="Calibri"/>
              </a:rPr>
              <a:t>parkinson’s</a:t>
            </a:r>
            <a:r>
              <a:rPr lang="en-US" sz="3200" dirty="0">
                <a:cs typeface="Calibri"/>
              </a:rPr>
              <a:t> disease through multimodal features and machine learning.</a:t>
            </a:r>
          </a:p>
          <a:p>
            <a:pPr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499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1561-5D6B-4940-BC41-C2DF0B85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</a:t>
            </a: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177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00" y="650517"/>
            <a:ext cx="11360800" cy="763600"/>
          </a:xfrm>
        </p:spPr>
        <p:txBody>
          <a:bodyPr>
            <a:noAutofit/>
          </a:bodyPr>
          <a:lstStyle/>
          <a:p>
            <a:r>
              <a:rPr lang="en-US" sz="5400" u="sng" dirty="0">
                <a:cs typeface="Calibri Light"/>
              </a:rPr>
              <a:t>Introduction :</a:t>
            </a:r>
            <a:endParaRPr lang="en-US" sz="5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821860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i="1" dirty="0">
                <a:ea typeface="+mn-lt"/>
                <a:cs typeface="+mn-lt"/>
              </a:rPr>
              <a:t>P</a:t>
            </a:r>
            <a:r>
              <a:rPr lang="en-US" sz="3000" i="1" dirty="0">
                <a:ea typeface="+mn-lt"/>
                <a:cs typeface="+mn-lt"/>
              </a:rPr>
              <a:t>arkinson’s </a:t>
            </a:r>
            <a:r>
              <a:rPr lang="en-US" sz="3000" b="1" i="1" dirty="0">
                <a:ea typeface="+mn-lt"/>
                <a:cs typeface="+mn-lt"/>
              </a:rPr>
              <a:t>D</a:t>
            </a:r>
            <a:r>
              <a:rPr lang="en-US" sz="3000" i="1" dirty="0">
                <a:ea typeface="+mn-lt"/>
                <a:cs typeface="+mn-lt"/>
              </a:rPr>
              <a:t>isease</a:t>
            </a:r>
            <a:r>
              <a:rPr lang="en-US" sz="3000" dirty="0">
                <a:ea typeface="+mn-lt"/>
                <a:cs typeface="+mn-lt"/>
              </a:rPr>
              <a:t>: </a:t>
            </a:r>
            <a:r>
              <a:rPr lang="en-US" sz="2800" dirty="0">
                <a:ea typeface="+mn-lt"/>
                <a:cs typeface="+mn-lt"/>
              </a:rPr>
              <a:t>Neurodegenerative movement disorder.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i="1" dirty="0">
                <a:ea typeface="+mn-lt"/>
                <a:cs typeface="+mn-lt"/>
              </a:rPr>
              <a:t>S</a:t>
            </a:r>
            <a:r>
              <a:rPr lang="en-US" sz="3000" i="1" dirty="0">
                <a:ea typeface="+mn-lt"/>
                <a:cs typeface="+mn-lt"/>
              </a:rPr>
              <a:t>ymptoms</a:t>
            </a:r>
            <a:r>
              <a:rPr lang="en-US" sz="3000" dirty="0">
                <a:ea typeface="+mn-lt"/>
                <a:cs typeface="+mn-lt"/>
              </a:rPr>
              <a:t>: </a:t>
            </a:r>
            <a:r>
              <a:rPr lang="en-US" sz="2800" dirty="0">
                <a:ea typeface="+mn-lt"/>
                <a:cs typeface="+mn-lt"/>
              </a:rPr>
              <a:t>Tremor, Slowed movement, Rigid muscles.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i="1" dirty="0">
                <a:ea typeface="+mn-lt"/>
                <a:cs typeface="+mn-lt"/>
              </a:rPr>
              <a:t>C</a:t>
            </a:r>
            <a:r>
              <a:rPr lang="en-US" sz="3000" i="1" dirty="0">
                <a:ea typeface="+mn-lt"/>
                <a:cs typeface="+mn-lt"/>
              </a:rPr>
              <a:t>hallenges</a:t>
            </a: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2800" dirty="0">
                <a:ea typeface="+mn-lt"/>
                <a:cs typeface="+mn-lt"/>
              </a:rPr>
              <a:t>in diagnosing PD.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i="1" dirty="0">
                <a:ea typeface="+mn-lt"/>
                <a:cs typeface="+mn-lt"/>
              </a:rPr>
              <a:t>M</a:t>
            </a:r>
            <a:r>
              <a:rPr lang="en-US" sz="3000" i="1" dirty="0">
                <a:ea typeface="+mn-lt"/>
                <a:cs typeface="+mn-lt"/>
              </a:rPr>
              <a:t>achine </a:t>
            </a:r>
            <a:r>
              <a:rPr lang="en-US" sz="3000" b="1" i="1" dirty="0">
                <a:ea typeface="+mn-lt"/>
                <a:cs typeface="+mn-lt"/>
              </a:rPr>
              <a:t>L</a:t>
            </a:r>
            <a:r>
              <a:rPr lang="en-US" sz="3000" i="1" dirty="0">
                <a:ea typeface="+mn-lt"/>
                <a:cs typeface="+mn-lt"/>
              </a:rPr>
              <a:t>earning</a:t>
            </a:r>
            <a:r>
              <a:rPr lang="en-US" sz="3000" dirty="0">
                <a:ea typeface="+mn-lt"/>
                <a:cs typeface="+mn-lt"/>
              </a:rPr>
              <a:t>:  </a:t>
            </a:r>
            <a:r>
              <a:rPr lang="en-US" sz="2800" dirty="0">
                <a:ea typeface="+mn-lt"/>
                <a:cs typeface="+mn-lt"/>
              </a:rPr>
              <a:t>Contribution towards diagnosis.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000" b="1" i="1" dirty="0">
                <a:ea typeface="+mn-lt"/>
                <a:cs typeface="+mn-lt"/>
              </a:rPr>
              <a:t>M</a:t>
            </a:r>
            <a:r>
              <a:rPr lang="en-US" sz="3000" i="1" dirty="0">
                <a:ea typeface="+mn-lt"/>
                <a:cs typeface="+mn-lt"/>
              </a:rPr>
              <a:t>ulti-modal </a:t>
            </a:r>
            <a:r>
              <a:rPr lang="en-US" sz="3000" b="1" i="1" dirty="0">
                <a:ea typeface="+mn-lt"/>
                <a:cs typeface="+mn-lt"/>
              </a:rPr>
              <a:t>D</a:t>
            </a:r>
            <a:r>
              <a:rPr lang="en-US" sz="3000" i="1" dirty="0">
                <a:ea typeface="+mn-lt"/>
                <a:cs typeface="+mn-lt"/>
              </a:rPr>
              <a:t>ata</a:t>
            </a:r>
            <a:r>
              <a:rPr lang="en-US" sz="3000" dirty="0">
                <a:ea typeface="+mn-lt"/>
                <a:cs typeface="+mn-lt"/>
              </a:rPr>
              <a:t>: </a:t>
            </a:r>
            <a:r>
              <a:rPr lang="en-US" sz="2800" dirty="0">
                <a:ea typeface="+mn-lt"/>
                <a:cs typeface="+mn-lt"/>
              </a:rPr>
              <a:t>Combination of image data and clinical data.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5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8633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Problem Statement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46050" indent="0" algn="ctr">
              <a:buNone/>
            </a:pPr>
            <a:r>
              <a:rPr lang="en-US" sz="3600" dirty="0">
                <a:ea typeface="+mn-lt"/>
                <a:cs typeface="+mn-lt"/>
              </a:rPr>
              <a:t>“Enhancement of PD diagnosis and early detection using Multi-modal data.”</a:t>
            </a:r>
          </a:p>
          <a:p>
            <a:pPr marL="146050" indent="0" algn="ctr">
              <a:buNone/>
            </a:pPr>
            <a:endParaRPr lang="en-US" sz="36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Combine Gait analysis data features with PPMI data.</a:t>
            </a:r>
          </a:p>
          <a:p>
            <a:r>
              <a:rPr lang="en-US" sz="2800" dirty="0">
                <a:ea typeface="+mn-lt"/>
                <a:cs typeface="+mn-lt"/>
              </a:rPr>
              <a:t>Create a end to end </a:t>
            </a:r>
            <a:r>
              <a:rPr lang="en-US" sz="2800" b="1" i="1" dirty="0">
                <a:ea typeface="+mn-lt"/>
                <a:cs typeface="+mn-lt"/>
              </a:rPr>
              <a:t>Multi-Modal</a:t>
            </a:r>
            <a:r>
              <a:rPr lang="en-US" sz="2800" dirty="0">
                <a:ea typeface="+mn-lt"/>
                <a:cs typeface="+mn-lt"/>
              </a:rPr>
              <a:t> architecture</a:t>
            </a:r>
          </a:p>
          <a:p>
            <a:pPr algn="just"/>
            <a:r>
              <a:rPr lang="en-US" sz="2800" dirty="0">
                <a:ea typeface="+mn-lt"/>
                <a:cs typeface="+mn-lt"/>
              </a:rPr>
              <a:t>Validate and optimize the model.</a:t>
            </a:r>
          </a:p>
          <a:p>
            <a:r>
              <a:rPr lang="en-US" sz="2800" dirty="0">
                <a:ea typeface="+mn-lt"/>
                <a:cs typeface="+mn-lt"/>
              </a:rPr>
              <a:t>Reduce error rate in diagnosis.</a:t>
            </a:r>
          </a:p>
          <a:p>
            <a:r>
              <a:rPr lang="en-US" sz="2800" dirty="0">
                <a:ea typeface="+mn-lt"/>
                <a:cs typeface="+mn-lt"/>
              </a:rPr>
              <a:t>Compare with previous experiment on Gait and PPMI data.</a:t>
            </a:r>
          </a:p>
          <a:p>
            <a:endParaRPr lang="en-US" sz="32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0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341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Literature Review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599" y="816941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46050" indent="0">
              <a:buNone/>
            </a:pPr>
            <a:r>
              <a:rPr lang="en-US" sz="3200" dirty="0">
                <a:ea typeface="+mn-lt"/>
                <a:cs typeface="+mn-lt"/>
              </a:rPr>
              <a:t>Machine-learning-based approaches to the diagnosis of PD mainly fall into three categories: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dirty="0">
                <a:ea typeface="+mn-lt"/>
                <a:cs typeface="+mn-lt"/>
              </a:rPr>
              <a:t>Discrimination between PD and Healthy control (HC)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ea typeface="+mn-lt"/>
                <a:cs typeface="+mn-lt"/>
              </a:rPr>
              <a:t>Computer-aided diagnosis of Parkinson’s disease using enhanced probabilistic neural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5370A-A410-6320-AB16-D8C7EFB9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504" y="3369424"/>
            <a:ext cx="5084990" cy="2766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A9201-94A9-EBD5-D2FF-F6A9B8BD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2" y="6089837"/>
            <a:ext cx="7913294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2306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Literature Review (Contd.)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Integrative analysis of blood metabolomics and PET brain neuroimaging data for Parkinson’s disease.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High-Accuracy detection of early Parkinson’s disease through multimodal features and machine learning.</a:t>
            </a:r>
            <a:br>
              <a:rPr lang="en-US" sz="2200" dirty="0">
                <a:ea typeface="+mn-lt"/>
                <a:cs typeface="+mn-lt"/>
              </a:rPr>
            </a:br>
            <a:endParaRPr lang="en-US" sz="22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CB375-F13D-3B4A-5E29-65F8ED36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13" y="2837815"/>
            <a:ext cx="6529382" cy="3170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DC4FC1-EF32-FD51-0A93-3D62CB5E4EB1}"/>
              </a:ext>
            </a:extLst>
          </p:cNvPr>
          <p:cNvSpPr txBox="1"/>
          <p:nvPr/>
        </p:nvSpPr>
        <p:spPr>
          <a:xfrm>
            <a:off x="4041913" y="617402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Flowchart of the proposed analysis </a:t>
            </a:r>
            <a:endParaRPr lang="en-I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94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2306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Literature Review (Contd.)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ea typeface="+mn-lt"/>
                <a:cs typeface="+mn-lt"/>
              </a:rPr>
              <a:t>Differential diagnosis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Magnetic resonance support vector machine discriminates between Parkinson’s disease and progressive supranuclear palsy.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Combined diffusion tensor imaging and apparent transverse relaxation rate differentiate Parkinson’s Disease and Atypical Parkinsonism.</a:t>
            </a:r>
          </a:p>
        </p:txBody>
      </p:sp>
    </p:spTree>
    <p:extLst>
      <p:ext uri="{BB962C8B-B14F-4D97-AF65-F5344CB8AC3E}">
        <p14:creationId xmlns:p14="http://schemas.microsoft.com/office/powerpoint/2010/main" val="157598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2306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Literature Review (Contd.)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ea typeface="+mn-lt"/>
                <a:cs typeface="+mn-lt"/>
              </a:rPr>
              <a:t>Early PD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Automatic classification of early Parkinson’s disease with multi-modal MR imaging.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200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AC1C4-567A-D074-CBF7-5441B2C4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16" y="2521221"/>
            <a:ext cx="3954167" cy="3350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C2E1E3-62F3-9871-7435-99F9EA1B6736}"/>
              </a:ext>
            </a:extLst>
          </p:cNvPr>
          <p:cNvSpPr txBox="1"/>
          <p:nvPr/>
        </p:nvSpPr>
        <p:spPr>
          <a:xfrm>
            <a:off x="3038622" y="6020972"/>
            <a:ext cx="641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Flowchart of the multi-model method for classification.</a:t>
            </a:r>
            <a:endParaRPr lang="en-IN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2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2306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u="sng" dirty="0">
                <a:cs typeface="Calibri Light"/>
              </a:rPr>
              <a:t>Literature Review (Contd.) :</a:t>
            </a:r>
            <a:endParaRPr lang="en-U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ea typeface="+mn-lt"/>
                <a:cs typeface="+mn-lt"/>
              </a:rPr>
              <a:t>Early PD detection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dirty="0">
                <a:ea typeface="+mn-lt"/>
                <a:cs typeface="+mn-lt"/>
              </a:rPr>
              <a:t>Extraction, selection, and comparison of features for an effective automated Computer-aided diagnosis of Parkinson’s disease based on [123I]FP-CIT SPECT images.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200" dirty="0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2F832-6357-E624-2545-6FE5F3A0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32" y="2901049"/>
            <a:ext cx="3791135" cy="3129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E7186-962B-F6DD-DE3D-AEB924F1B89B}"/>
              </a:ext>
            </a:extLst>
          </p:cNvPr>
          <p:cNvSpPr txBox="1"/>
          <p:nvPr/>
        </p:nvSpPr>
        <p:spPr>
          <a:xfrm>
            <a:off x="1819420" y="6235584"/>
            <a:ext cx="855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Flow diagram for the quantification of an [123I]FP-CIT SPECT brain image.</a:t>
            </a:r>
            <a:endParaRPr lang="en-IN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titled presentation" id="{A7C92D3B-2B5E-48F0-9BFB-604EABCBFA9E}" vid="{04CDBA99-7091-48A2-9191-D5B7479C905C}"/>
    </a:ext>
  </a:extLst>
</a:theme>
</file>

<file path=ppt/theme/theme2.xml><?xml version="1.0" encoding="utf-8"?>
<a:theme xmlns:a="http://schemas.openxmlformats.org/drawingml/2006/main" name="Office Theme">
  <a:themeElements>
    <a:clrScheme name="Custom 53">
      <a:dk1>
        <a:sysClr val="windowText" lastClr="000000"/>
      </a:dk1>
      <a:lt1>
        <a:sysClr val="window" lastClr="FFFFFF"/>
      </a:lt1>
      <a:dk2>
        <a:srgbClr val="666666"/>
      </a:dk2>
      <a:lt2>
        <a:srgbClr val="808080"/>
      </a:lt2>
      <a:accent1>
        <a:srgbClr val="ED1C24"/>
      </a:accent1>
      <a:accent2>
        <a:srgbClr val="F15A24"/>
      </a:accent2>
      <a:accent3>
        <a:srgbClr val="F7931E"/>
      </a:accent3>
      <a:accent4>
        <a:srgbClr val="FBB03B"/>
      </a:accent4>
      <a:accent5>
        <a:srgbClr val="FCCB00"/>
      </a:accent5>
      <a:accent6>
        <a:srgbClr val="70AD47"/>
      </a:accent6>
      <a:hlink>
        <a:srgbClr val="666666"/>
      </a:hlink>
      <a:folHlink>
        <a:srgbClr val="666666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line from SmartArt_01_MO - v4" id="{E57269B8-54F0-49BD-A8EA-8A70876CC409}" vid="{E9570212-5BEE-4588-9CB3-61D60C5AAA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Untitled presentation</Template>
  <TotalTime>7760</TotalTime>
  <Words>1166</Words>
  <Application>Microsoft Office PowerPoint</Application>
  <PresentationFormat>Widescreen</PresentationFormat>
  <Paragraphs>214</Paragraphs>
  <Slides>25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Bahnschrift</vt:lpstr>
      <vt:lpstr>Calisto MT</vt:lpstr>
      <vt:lpstr>Cambria Math</vt:lpstr>
      <vt:lpstr>Century Gothic</vt:lpstr>
      <vt:lpstr>Courier New</vt:lpstr>
      <vt:lpstr>Lato</vt:lpstr>
      <vt:lpstr>Montserrat</vt:lpstr>
      <vt:lpstr>Wingdings</vt:lpstr>
      <vt:lpstr>Focus</vt:lpstr>
      <vt:lpstr>Office Theme</vt:lpstr>
      <vt:lpstr>Predictive Analysis of Parkinson's Disease from Gait Sensor Data and Brain MRI Images</vt:lpstr>
      <vt:lpstr>Contents :</vt:lpstr>
      <vt:lpstr>Introduction :</vt:lpstr>
      <vt:lpstr>Problem Statement :</vt:lpstr>
      <vt:lpstr>Literature Review :</vt:lpstr>
      <vt:lpstr>Literature Review (Contd.) :</vt:lpstr>
      <vt:lpstr>Literature Review (Contd.) :</vt:lpstr>
      <vt:lpstr>Literature Review (Contd.) :</vt:lpstr>
      <vt:lpstr>Literature Review (Contd.) :</vt:lpstr>
      <vt:lpstr>Datasets :</vt:lpstr>
      <vt:lpstr>Phase 1 Summary : </vt:lpstr>
      <vt:lpstr>PowerPoint Presentation</vt:lpstr>
      <vt:lpstr>PowerPoint Presentation</vt:lpstr>
      <vt:lpstr>PowerPoint Presentation</vt:lpstr>
      <vt:lpstr>PowerPoint Presentation</vt:lpstr>
      <vt:lpstr>(d) Result using Triplet Loss:</vt:lpstr>
      <vt:lpstr>(e) Experiment on Test Dataset:</vt:lpstr>
      <vt:lpstr>Multi-Modality vs Single Modality Comparison :</vt:lpstr>
      <vt:lpstr>Previous Research Comparison on PPMI Data :</vt:lpstr>
      <vt:lpstr>Previous Research Comparison on Gait Data :</vt:lpstr>
      <vt:lpstr>Future  Development:</vt:lpstr>
      <vt:lpstr>Timeline :</vt:lpstr>
      <vt:lpstr>Conclusion:</vt:lpstr>
      <vt:lpstr>References:</vt:lpstr>
      <vt:lpstr>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 Chaudhuri</dc:creator>
  <cp:lastModifiedBy>Ananya Chaudhuri</cp:lastModifiedBy>
  <cp:revision>66</cp:revision>
  <dcterms:created xsi:type="dcterms:W3CDTF">2022-04-26T11:58:33Z</dcterms:created>
  <dcterms:modified xsi:type="dcterms:W3CDTF">2023-05-11T07:06:54Z</dcterms:modified>
</cp:coreProperties>
</file>